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98" r:id="rId2"/>
    <p:sldId id="299" r:id="rId3"/>
    <p:sldId id="384" r:id="rId4"/>
    <p:sldId id="403" r:id="rId5"/>
    <p:sldId id="321" r:id="rId6"/>
    <p:sldId id="373" r:id="rId7"/>
    <p:sldId id="325" r:id="rId8"/>
    <p:sldId id="385" r:id="rId9"/>
    <p:sldId id="404" r:id="rId10"/>
    <p:sldId id="405" r:id="rId11"/>
    <p:sldId id="406" r:id="rId12"/>
    <p:sldId id="398" r:id="rId13"/>
    <p:sldId id="407" r:id="rId14"/>
    <p:sldId id="408" r:id="rId15"/>
    <p:sldId id="389" r:id="rId16"/>
    <p:sldId id="409" r:id="rId17"/>
    <p:sldId id="391" r:id="rId18"/>
    <p:sldId id="414" r:id="rId19"/>
    <p:sldId id="410" r:id="rId20"/>
    <p:sldId id="393" r:id="rId21"/>
    <p:sldId id="411" r:id="rId22"/>
    <p:sldId id="400" r:id="rId23"/>
    <p:sldId id="402" r:id="rId24"/>
    <p:sldId id="346" r:id="rId25"/>
    <p:sldId id="358" r:id="rId26"/>
    <p:sldId id="359" r:id="rId27"/>
    <p:sldId id="412" r:id="rId28"/>
    <p:sldId id="382" r:id="rId29"/>
    <p:sldId id="401" r:id="rId30"/>
    <p:sldId id="413" r:id="rId31"/>
    <p:sldId id="361" r:id="rId32"/>
    <p:sldId id="363" r:id="rId33"/>
    <p:sldId id="310" r:id="rId34"/>
    <p:sldId id="364" r:id="rId35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37"/>
      <p:bold r:id="rId38"/>
    </p:embeddedFont>
    <p:embeddedFont>
      <p:font typeface="Arial Rounded MT Bold" panose="020B0604020202020204" charset="0"/>
      <p:regular r:id="rId39"/>
    </p:embeddedFont>
    <p:embeddedFont>
      <p:font typeface="Malgun Gothic" panose="020B0503020000020004" pitchFamily="34" charset="-127"/>
      <p:regular r:id="rId37"/>
      <p:bold r:id="rId38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Arial Unicode MS" panose="020B0604020202020204" pitchFamily="34" charset="-128"/>
      <p:regular r:id="rId44"/>
    </p:embeddedFont>
    <p:embeddedFont>
      <p:font typeface="돋움" panose="020B0600000101010101" pitchFamily="34" charset="-127"/>
      <p:regular r:id="rId45"/>
    </p:embeddedFont>
    <p:embeddedFont>
      <p:font typeface="Gulim" panose="020B0600000101010101" pitchFamily="34" charset="-127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B4"/>
    <a:srgbClr val="F3FCBC"/>
    <a:srgbClr val="FF00FF"/>
    <a:srgbClr val="716E83"/>
    <a:srgbClr val="CACAC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4660"/>
  </p:normalViewPr>
  <p:slideViewPr>
    <p:cSldViewPr>
      <p:cViewPr varScale="1">
        <p:scale>
          <a:sx n="102" d="100"/>
          <a:sy n="102" d="100"/>
        </p:scale>
        <p:origin x="9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5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53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35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8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11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96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4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5.jp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e5C4AOyQA4" TargetMode="External"/><Relationship Id="rId2" Type="http://schemas.openxmlformats.org/officeDocument/2006/relationships/hyperlink" Target="https://www.youtube.com/watch?v=UKp7mIcTtXo&amp;t=551s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nx?x=1jqt&amp;i=2raghe" TargetMode="Externa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e5C4AOyQA4" TargetMode="External"/><Relationship Id="rId2" Type="http://schemas.openxmlformats.org/officeDocument/2006/relationships/hyperlink" Target="https://www.youtube.com/watch?v=UKp7mIcTtXo&amp;t=551s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nx?x=1jqt&amp;i=2ragh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lc="http://schemas.openxmlformats.org/drawingml/2006/lockedCanvas"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19" y="517208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13673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이중 모음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1" y="914400"/>
            <a:ext cx="7391400" cy="48006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7887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13673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이중 모음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29484"/>
          <a:stretch/>
        </p:blipFill>
        <p:spPr>
          <a:xfrm>
            <a:off x="990600" y="914400"/>
            <a:ext cx="6934200" cy="489352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6096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2192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95655" y="1152304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/>
              <a:t>시계</a:t>
            </a:r>
            <a:endParaRPr lang="en-US" sz="66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143756" y="2808412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/>
              <a:t>ㅇ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ㅢ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ㅈ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ㅏ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20" name="object 15"/>
          <p:cNvSpPr/>
          <p:nvPr/>
        </p:nvSpPr>
        <p:spPr>
          <a:xfrm>
            <a:off x="303876" y="986975"/>
            <a:ext cx="1798319" cy="1438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6"/>
          <p:cNvSpPr/>
          <p:nvPr/>
        </p:nvSpPr>
        <p:spPr>
          <a:xfrm>
            <a:off x="303875" y="2744757"/>
            <a:ext cx="1798319" cy="1438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8"/>
          <p:cNvSpPr/>
          <p:nvPr/>
        </p:nvSpPr>
        <p:spPr>
          <a:xfrm>
            <a:off x="299024" y="4441901"/>
            <a:ext cx="1793093" cy="14344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0" y="283843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/>
              <a:t>의자</a:t>
            </a:r>
            <a:endParaRPr lang="en-US" sz="6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981200" y="1224267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/>
              <a:t>ㅅ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ㅣ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ㄱ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ㅖ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143756" y="4687180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/>
              <a:t>ㅅ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ㅑ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ㅇ</a:t>
            </a:r>
            <a:r>
              <a:rPr lang="en-US" altLang="ko-KR" sz="6000" b="1" dirty="0" smtClean="0"/>
              <a:t>+</a:t>
            </a:r>
            <a:r>
              <a:rPr lang="ko-KR" altLang="en-US" sz="6000" b="1" dirty="0">
                <a:solidFill>
                  <a:srgbClr val="FF0000"/>
                </a:solidFill>
              </a:rPr>
              <a:t>ㅝ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858000" y="466178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/>
              <a:t>샤워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289777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29" grpId="0"/>
      <p:bldP spid="30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524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40-41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95655" y="1152304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accent1">
                    <a:lumMod val="75000"/>
                  </a:schemeClr>
                </a:solidFill>
              </a:rPr>
              <a:t>과자</a:t>
            </a:r>
            <a:endParaRPr lang="en-US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33509" y="2808412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ㄷ</a:t>
            </a:r>
            <a:r>
              <a:rPr lang="en-US" altLang="ko-KR" sz="6000" b="1" dirty="0" smtClean="0"/>
              <a:t>+</a:t>
            </a:r>
            <a:r>
              <a:rPr lang="ko-KR" altLang="en-US" sz="6000" b="1" dirty="0">
                <a:solidFill>
                  <a:srgbClr val="FF0000"/>
                </a:solidFill>
              </a:rPr>
              <a:t>ㅙ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ㅈ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ㅣ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27" name="object 19"/>
          <p:cNvSpPr/>
          <p:nvPr/>
        </p:nvSpPr>
        <p:spPr>
          <a:xfrm>
            <a:off x="228600" y="1012770"/>
            <a:ext cx="1798319" cy="1438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858000" y="283843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accent1">
                    <a:lumMod val="75000"/>
                  </a:schemeClr>
                </a:solidFill>
              </a:rPr>
              <a:t>돼지</a:t>
            </a:r>
            <a:endParaRPr lang="en-US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70953" y="1224267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ㄱ</a:t>
            </a:r>
            <a:r>
              <a:rPr lang="en-US" altLang="ko-KR" sz="6000" b="1" dirty="0" smtClean="0"/>
              <a:t>+</a:t>
            </a:r>
            <a:r>
              <a:rPr lang="ko-KR" altLang="en-US" sz="6000" b="1" dirty="0">
                <a:solidFill>
                  <a:srgbClr val="FF0000"/>
                </a:solidFill>
              </a:rPr>
              <a:t>ㅘ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ㅈ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ㅏ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233509" y="4687180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주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사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ㅇ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ㅟ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894945" y="4665443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accent1">
                    <a:lumMod val="75000"/>
                  </a:schemeClr>
                </a:solidFill>
              </a:rPr>
              <a:t>샤워</a:t>
            </a:r>
            <a:endParaRPr lang="en-US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object 15"/>
          <p:cNvSpPr/>
          <p:nvPr/>
        </p:nvSpPr>
        <p:spPr>
          <a:xfrm>
            <a:off x="374127" y="2676914"/>
            <a:ext cx="1726845" cy="12947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7"/>
          <p:cNvSpPr/>
          <p:nvPr/>
        </p:nvSpPr>
        <p:spPr>
          <a:xfrm>
            <a:off x="168400" y="4500114"/>
            <a:ext cx="1918717" cy="1438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667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29" grpId="0"/>
      <p:bldP spid="30" grpId="0"/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2192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10282" y="1201319"/>
            <a:ext cx="2762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0070C0"/>
                </a:solidFill>
              </a:rPr>
              <a:t>케이크</a:t>
            </a:r>
            <a:endParaRPr lang="en-US" sz="7200" b="1" dirty="0">
              <a:solidFill>
                <a:srgbClr val="0070C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00578" y="4160287"/>
            <a:ext cx="4942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/>
              <a:t>스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ㅇ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ㅞ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터</a:t>
            </a:r>
            <a:r>
              <a:rPr lang="en-US" altLang="ko-KR" sz="5400" b="1" dirty="0" smtClean="0"/>
              <a:t>=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endParaRPr lang="en-US" sz="5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280264" y="4076512"/>
            <a:ext cx="2482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0070C0"/>
                </a:solidFill>
              </a:rPr>
              <a:t>스웨터</a:t>
            </a:r>
            <a:endParaRPr lang="en-US" sz="6000" b="1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81200" y="1224267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/>
              <a:t>ㅋ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ㅔ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이</a:t>
            </a:r>
            <a:r>
              <a:rPr lang="en-US" altLang="ko-KR" sz="5400" b="1" dirty="0" smtClean="0"/>
              <a:t>+</a:t>
            </a:r>
            <a:r>
              <a:rPr lang="ko-KR" altLang="en-US" sz="5400" b="1" dirty="0"/>
              <a:t>크</a:t>
            </a:r>
            <a:r>
              <a:rPr lang="en-US" altLang="ko-KR" sz="5400" b="1" dirty="0" smtClean="0"/>
              <a:t>=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 </a:t>
            </a:r>
            <a:endParaRPr lang="en-US" sz="5400" b="1" dirty="0"/>
          </a:p>
        </p:txBody>
      </p:sp>
      <p:sp>
        <p:nvSpPr>
          <p:cNvPr id="14" name="object 16"/>
          <p:cNvSpPr/>
          <p:nvPr/>
        </p:nvSpPr>
        <p:spPr>
          <a:xfrm>
            <a:off x="152863" y="4018800"/>
            <a:ext cx="1798319" cy="1438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8"/>
          <p:cNvSpPr/>
          <p:nvPr/>
        </p:nvSpPr>
        <p:spPr>
          <a:xfrm>
            <a:off x="185190" y="1039301"/>
            <a:ext cx="1798316" cy="14386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08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"/>
          <p:cNvSpPr/>
          <p:nvPr/>
        </p:nvSpPr>
        <p:spPr>
          <a:xfrm>
            <a:off x="73486" y="1136277"/>
            <a:ext cx="2507297" cy="1852104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8"/>
          <p:cNvSpPr/>
          <p:nvPr/>
        </p:nvSpPr>
        <p:spPr>
          <a:xfrm>
            <a:off x="59094" y="3056988"/>
            <a:ext cx="2507297" cy="1852104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9"/>
          <p:cNvSpPr/>
          <p:nvPr/>
        </p:nvSpPr>
        <p:spPr>
          <a:xfrm>
            <a:off x="4564447" y="1042360"/>
            <a:ext cx="2507297" cy="1852104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10"/>
          <p:cNvSpPr/>
          <p:nvPr/>
        </p:nvSpPr>
        <p:spPr>
          <a:xfrm>
            <a:off x="4564447" y="3094362"/>
            <a:ext cx="2507297" cy="1852104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15"/>
          <p:cNvSpPr/>
          <p:nvPr/>
        </p:nvSpPr>
        <p:spPr>
          <a:xfrm>
            <a:off x="431581" y="1282018"/>
            <a:ext cx="1798319" cy="1438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16"/>
          <p:cNvSpPr/>
          <p:nvPr/>
        </p:nvSpPr>
        <p:spPr>
          <a:xfrm>
            <a:off x="431581" y="3263718"/>
            <a:ext cx="1798319" cy="1438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18"/>
          <p:cNvSpPr/>
          <p:nvPr/>
        </p:nvSpPr>
        <p:spPr>
          <a:xfrm>
            <a:off x="5094840" y="1300832"/>
            <a:ext cx="1793093" cy="14344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19"/>
          <p:cNvSpPr/>
          <p:nvPr/>
        </p:nvSpPr>
        <p:spPr>
          <a:xfrm>
            <a:off x="4936934" y="3311787"/>
            <a:ext cx="1798319" cy="14386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40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065014"/>
              </p:ext>
            </p:extLst>
          </p:nvPr>
        </p:nvGraphicFramePr>
        <p:xfrm>
          <a:off x="2680742" y="1071496"/>
          <a:ext cx="1794496" cy="1851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시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시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51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41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088411"/>
              </p:ext>
            </p:extLst>
          </p:nvPr>
        </p:nvGraphicFramePr>
        <p:xfrm>
          <a:off x="2680742" y="3051489"/>
          <a:ext cx="1794496" cy="1851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의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의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8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42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510529"/>
              </p:ext>
            </p:extLst>
          </p:nvPr>
        </p:nvGraphicFramePr>
        <p:xfrm>
          <a:off x="7186095" y="1036860"/>
          <a:ext cx="1794496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워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워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43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881674"/>
              </p:ext>
            </p:extLst>
          </p:nvPr>
        </p:nvGraphicFramePr>
        <p:xfrm>
          <a:off x="7186095" y="3088863"/>
          <a:ext cx="1794496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65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85450" y="6214217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8"/>
          <p:cNvSpPr/>
          <p:nvPr/>
        </p:nvSpPr>
        <p:spPr>
          <a:xfrm>
            <a:off x="4012531" y="724269"/>
            <a:ext cx="2253980" cy="1811570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9"/>
          <p:cNvSpPr/>
          <p:nvPr/>
        </p:nvSpPr>
        <p:spPr>
          <a:xfrm>
            <a:off x="103951" y="2387603"/>
            <a:ext cx="2152806" cy="1830993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10"/>
          <p:cNvSpPr/>
          <p:nvPr/>
        </p:nvSpPr>
        <p:spPr>
          <a:xfrm>
            <a:off x="103950" y="4366774"/>
            <a:ext cx="2170813" cy="1852104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15"/>
          <p:cNvSpPr/>
          <p:nvPr/>
        </p:nvSpPr>
        <p:spPr>
          <a:xfrm>
            <a:off x="5275399" y="3632604"/>
            <a:ext cx="1618487" cy="12947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16"/>
          <p:cNvSpPr/>
          <p:nvPr/>
        </p:nvSpPr>
        <p:spPr>
          <a:xfrm>
            <a:off x="4420192" y="789196"/>
            <a:ext cx="1798319" cy="1438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17"/>
          <p:cNvSpPr/>
          <p:nvPr/>
        </p:nvSpPr>
        <p:spPr>
          <a:xfrm>
            <a:off x="281194" y="2694426"/>
            <a:ext cx="1798319" cy="14386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18"/>
          <p:cNvSpPr/>
          <p:nvPr/>
        </p:nvSpPr>
        <p:spPr>
          <a:xfrm>
            <a:off x="458440" y="4573505"/>
            <a:ext cx="1798316" cy="14386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54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77871"/>
              </p:ext>
            </p:extLst>
          </p:nvPr>
        </p:nvGraphicFramePr>
        <p:xfrm>
          <a:off x="6971389" y="3292544"/>
          <a:ext cx="2057400" cy="1851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86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돼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지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51"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5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33779"/>
              </p:ext>
            </p:extLst>
          </p:nvPr>
        </p:nvGraphicFramePr>
        <p:xfrm>
          <a:off x="6361761" y="731429"/>
          <a:ext cx="2694494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72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웨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터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웨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터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6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59875"/>
              </p:ext>
            </p:extLst>
          </p:nvPr>
        </p:nvGraphicFramePr>
        <p:xfrm>
          <a:off x="2464386" y="2397374"/>
          <a:ext cx="2303602" cy="1851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70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94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70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920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사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주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사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위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8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7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117185"/>
              </p:ext>
            </p:extLst>
          </p:nvPr>
        </p:nvGraphicFramePr>
        <p:xfrm>
          <a:off x="2464386" y="4351607"/>
          <a:ext cx="2316624" cy="18824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1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37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14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0388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크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크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8" name="object 7"/>
          <p:cNvSpPr/>
          <p:nvPr/>
        </p:nvSpPr>
        <p:spPr>
          <a:xfrm>
            <a:off x="5037088" y="3292544"/>
            <a:ext cx="1858101" cy="1852104"/>
          </a:xfrm>
          <a:custGeom>
            <a:avLst/>
            <a:gdLst/>
            <a:ahLst/>
            <a:cxnLst/>
            <a:rect l="l" t="t" r="r" b="b"/>
            <a:pathLst>
              <a:path w="2507297" h="1852104">
                <a:moveTo>
                  <a:pt x="0" y="1852104"/>
                </a:moveTo>
                <a:lnTo>
                  <a:pt x="2507297" y="1852104"/>
                </a:lnTo>
                <a:lnTo>
                  <a:pt x="2507297" y="0"/>
                </a:lnTo>
                <a:lnTo>
                  <a:pt x="0" y="0"/>
                </a:lnTo>
                <a:lnTo>
                  <a:pt x="0" y="1852104"/>
                </a:lnTo>
                <a:close/>
              </a:path>
            </a:pathLst>
          </a:custGeom>
          <a:ln w="12700">
            <a:solidFill>
              <a:srgbClr val="FBB0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98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47870"/>
          <a:stretch/>
        </p:blipFill>
        <p:spPr>
          <a:xfrm>
            <a:off x="259055" y="903372"/>
            <a:ext cx="8810625" cy="4553053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Flowchart: Connector 14"/>
          <p:cNvSpPr/>
          <p:nvPr/>
        </p:nvSpPr>
        <p:spPr>
          <a:xfrm>
            <a:off x="1287020" y="2043716"/>
            <a:ext cx="838200" cy="94800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6833792" y="2043715"/>
            <a:ext cx="970935" cy="95554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4061048" y="3886200"/>
            <a:ext cx="914400" cy="93014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 0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716" y="39069"/>
            <a:ext cx="1707651" cy="115993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4191000" y="2118685"/>
            <a:ext cx="685800" cy="705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191000" y="2161303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287020" y="3958729"/>
            <a:ext cx="685800" cy="705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87020" y="4001347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889816" y="3971176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19992" y="3966582"/>
            <a:ext cx="685800" cy="705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145066" y="2686833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0070C0"/>
                </a:solidFill>
              </a:rPr>
              <a:t>구</a:t>
            </a:r>
            <a:endParaRPr lang="en-US" altLang="ko-KR" sz="4000" dirty="0" smtClean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92360" y="444966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0070C0"/>
                </a:solidFill>
              </a:rPr>
              <a:t>가</a:t>
            </a:r>
            <a:endParaRPr lang="en-US" altLang="ko-KR" sz="4000" dirty="0" smtClean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97541" y="4462401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0070C0"/>
                </a:solidFill>
              </a:rPr>
              <a:t>어</a:t>
            </a:r>
            <a:endParaRPr lang="en-US" altLang="ko-KR" sz="4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79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 animBg="1"/>
      <p:bldP spid="11" grpId="0" animBg="1"/>
      <p:bldP spid="12" grpId="0" animBg="1"/>
      <p:bldP spid="2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50736"/>
          <a:stretch/>
        </p:blipFill>
        <p:spPr>
          <a:xfrm>
            <a:off x="76200" y="1169556"/>
            <a:ext cx="8810625" cy="3708483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Flowchart: Connector 13"/>
          <p:cNvSpPr/>
          <p:nvPr/>
        </p:nvSpPr>
        <p:spPr>
          <a:xfrm>
            <a:off x="1129010" y="2037464"/>
            <a:ext cx="1174467" cy="83182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6960292" y="3494924"/>
            <a:ext cx="1295400" cy="85875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Track 0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443" y="207717"/>
            <a:ext cx="1415053" cy="1088321"/>
          </a:xfrm>
          <a:prstGeom prst="rect">
            <a:avLst/>
          </a:prstGeom>
        </p:spPr>
      </p:pic>
      <p:sp>
        <p:nvSpPr>
          <p:cNvPr id="25" name="Flowchart: Connector 24"/>
          <p:cNvSpPr/>
          <p:nvPr/>
        </p:nvSpPr>
        <p:spPr>
          <a:xfrm>
            <a:off x="1170567" y="3515045"/>
            <a:ext cx="1193648" cy="82941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6885495" y="2038669"/>
            <a:ext cx="1344105" cy="82941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" grpId="0" animBg="1"/>
      <p:bldP spid="16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01" y="949878"/>
            <a:ext cx="8934450" cy="3962400"/>
          </a:xfrm>
          <a:prstGeom prst="rect">
            <a:avLst/>
          </a:prstGeom>
        </p:spPr>
      </p:pic>
      <p:pic>
        <p:nvPicPr>
          <p:cNvPr id="5" name="Track 0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46669"/>
            <a:ext cx="1066800" cy="11360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2114044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개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81600" y="2114044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케              크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05200" y="36576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위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53000" y="3628757"/>
            <a:ext cx="2286000" cy="79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스      웨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3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27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260648"/>
            <a:ext cx="8534400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모음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809999"/>
            <a:ext cx="8534400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3858617"/>
            <a:ext cx="3924300" cy="22570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1" y="3858616"/>
            <a:ext cx="4533900" cy="22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641" r="1"/>
          <a:stretch/>
        </p:blipFill>
        <p:spPr>
          <a:xfrm>
            <a:off x="597654" y="569271"/>
            <a:ext cx="8438842" cy="5657850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180924" y="2727802"/>
            <a:ext cx="1607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카 </a:t>
            </a:r>
            <a:r>
              <a:rPr lang="ko-KR" altLang="en-US" sz="2400" dirty="0" smtClean="0">
                <a:solidFill>
                  <a:srgbClr val="FF0000"/>
                </a:solidFill>
              </a:rPr>
              <a:t> 메  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55872" y="3296425"/>
            <a:ext cx="46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55872" y="3836662"/>
            <a:ext cx="115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돼 </a:t>
            </a:r>
            <a:r>
              <a:rPr lang="ko-KR" altLang="en-US" sz="2400" dirty="0" smtClean="0">
                <a:solidFill>
                  <a:srgbClr val="FF0000"/>
                </a:solidFill>
              </a:rPr>
              <a:t>  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76653" y="4398262"/>
            <a:ext cx="1074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시 </a:t>
            </a:r>
            <a:r>
              <a:rPr lang="ko-KR" altLang="en-US" sz="2400" dirty="0" smtClean="0">
                <a:solidFill>
                  <a:srgbClr val="FF0000"/>
                </a:solidFill>
              </a:rPr>
              <a:t> 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38745" y="4988551"/>
            <a:ext cx="115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샤   </a:t>
            </a:r>
            <a:r>
              <a:rPr lang="ko-KR" altLang="en-US" sz="2400" dirty="0" smtClean="0">
                <a:solidFill>
                  <a:srgbClr val="FF0000"/>
                </a:solidFill>
              </a:rPr>
              <a:t>워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57225"/>
            <a:ext cx="8215313" cy="559117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43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902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955276"/>
              </p:ext>
            </p:extLst>
          </p:nvPr>
        </p:nvGraphicFramePr>
        <p:xfrm>
          <a:off x="-32327" y="686712"/>
          <a:ext cx="7298270" cy="5561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2610">
                  <a:extLst>
                    <a:ext uri="{9D8B030D-6E8A-4147-A177-3AD203B41FA5}">
                      <a16:colId xmlns:a16="http://schemas.microsoft.com/office/drawing/2014/main" xmlns="" val="1451972777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xmlns="" val="3192593787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xmlns="" val="4018865792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xmlns="" val="3140659701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xmlns="" val="3935344491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xmlns="" val="1928982903"/>
                    </a:ext>
                  </a:extLst>
                </a:gridCol>
                <a:gridCol w="1042610">
                  <a:extLst>
                    <a:ext uri="{9D8B030D-6E8A-4147-A177-3AD203B41FA5}">
                      <a16:colId xmlns:a16="http://schemas.microsoft.com/office/drawing/2014/main" xmlns="" val="2002725860"/>
                    </a:ext>
                  </a:extLst>
                </a:gridCol>
              </a:tblGrid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웨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주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7621127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위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룰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카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6882015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교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케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이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크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메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9103494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5192696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터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러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0549111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체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1931599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개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사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3377019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8308889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원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자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사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210686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과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0414658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계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의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자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을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2783543"/>
                  </a:ext>
                </a:extLst>
              </a:tr>
              <a:tr h="4634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웨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샤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워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과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34" charset="-127"/>
                        <a:ea typeface="돋움" panose="020B0600000101010101" pitchFamily="34" charset="-127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>
                          <a:effectLst/>
                        </a:rPr>
                        <a:t>계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>
                          <a:effectLst/>
                        </a:rPr>
                        <a:t>림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4609463"/>
                  </a:ext>
                </a:extLst>
              </a:tr>
            </a:tbl>
          </a:graphicData>
        </a:graphic>
      </p:graphicFrame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단어를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찾아 보세요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5" name="Oval 4"/>
          <p:cNvSpPr/>
          <p:nvPr/>
        </p:nvSpPr>
        <p:spPr>
          <a:xfrm rot="1667142">
            <a:off x="4329038" y="5089263"/>
            <a:ext cx="1731950" cy="5029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39854" y="1074454"/>
            <a:ext cx="637812" cy="14574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84150" y="3425187"/>
            <a:ext cx="2876385" cy="5228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123087" y="2514088"/>
            <a:ext cx="217744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5652215">
            <a:off x="268884" y="3458479"/>
            <a:ext cx="461368" cy="4770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295400" y="1596387"/>
            <a:ext cx="28956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171137" y="5789047"/>
            <a:ext cx="1924621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030340"/>
              </p:ext>
            </p:extLst>
          </p:nvPr>
        </p:nvGraphicFramePr>
        <p:xfrm>
          <a:off x="7543800" y="990096"/>
          <a:ext cx="1460990" cy="479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163">
                  <a:extLst>
                    <a:ext uri="{9D8B030D-6E8A-4147-A177-3AD203B41FA5}">
                      <a16:colId xmlns:a16="http://schemas.microsoft.com/office/drawing/2014/main" xmlns="" val="3798866107"/>
                    </a:ext>
                  </a:extLst>
                </a:gridCol>
                <a:gridCol w="892827">
                  <a:extLst>
                    <a:ext uri="{9D8B030D-6E8A-4147-A177-3AD203B41FA5}">
                      <a16:colId xmlns:a16="http://schemas.microsoft.com/office/drawing/2014/main" xmlns="" val="607044618"/>
                    </a:ext>
                  </a:extLst>
                </a:gridCol>
              </a:tblGrid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케이크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1422100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카메라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5923202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의자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3526246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주사위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0891276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과자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8140628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개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2317279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돼지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5208894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스웨터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4367671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시계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717771"/>
                  </a:ext>
                </a:extLst>
              </a:tr>
              <a:tr h="4790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샤워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E4E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8753260"/>
                  </a:ext>
                </a:extLst>
              </a:tr>
            </a:tbl>
          </a:graphicData>
        </a:graphic>
      </p:graphicFrame>
      <p:sp>
        <p:nvSpPr>
          <p:cNvPr id="19" name="Oval 18"/>
          <p:cNvSpPr/>
          <p:nvPr/>
        </p:nvSpPr>
        <p:spPr>
          <a:xfrm>
            <a:off x="1273400" y="696441"/>
            <a:ext cx="1635946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341464" y="1613442"/>
            <a:ext cx="594345" cy="13709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rot="3642290">
            <a:off x="1770584" y="4042684"/>
            <a:ext cx="540081" cy="16747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39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받침 게임과 이중 모음</a:t>
            </a: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1295400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b="1" dirty="0"/>
              <a:t>한글이야호 </a:t>
            </a:r>
            <a:r>
              <a:rPr lang="ko-KR" altLang="en-US" b="1" dirty="0" smtClean="0"/>
              <a:t>이중 모음 받침 글자</a:t>
            </a:r>
            <a:endParaRPr lang="en-US" altLang="ko-KR" b="1" dirty="0" smtClean="0">
              <a:hlinkClick r:id="rId2"/>
            </a:endParaRPr>
          </a:p>
          <a:p>
            <a:r>
              <a:rPr lang="en-US" altLang="ko-KR" b="1" u="sng" dirty="0" smtClean="0">
                <a:hlinkClick r:id="rId2"/>
              </a:rPr>
              <a:t>https</a:t>
            </a:r>
            <a:r>
              <a:rPr lang="en-US" altLang="ko-KR" b="1" u="sng" dirty="0" smtClean="0">
                <a:hlinkClick r:id="rId2"/>
              </a:rPr>
              <a:t>://www.youtube.com/watch?v=UKp7mIcTtXo&amp;t=551s</a:t>
            </a:r>
            <a:r>
              <a:rPr lang="en-US" altLang="ko-KR" b="1" u="sng" dirty="0" smtClean="0">
                <a:hlinkClick r:id="rId2"/>
              </a:rPr>
              <a:t>/</a:t>
            </a:r>
            <a:endParaRPr lang="en-US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710184" y="46482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514927" y="3881552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/>
              <a:t>베이직 코리안 이중 모음 </a:t>
            </a:r>
            <a:r>
              <a:rPr lang="ko-KR" altLang="en-US" b="1" dirty="0" smtClean="0"/>
              <a:t>배우기</a:t>
            </a:r>
            <a:endParaRPr lang="en-US" altLang="ko-KR" b="1" dirty="0" smtClean="0">
              <a:hlinkClick r:id="rId3"/>
            </a:endParaRPr>
          </a:p>
          <a:p>
            <a:r>
              <a:rPr lang="en-US" altLang="ko-KR" b="1" u="sng" dirty="0" smtClean="0">
                <a:hlinkClick r:id="rId3"/>
              </a:rPr>
              <a:t>https</a:t>
            </a:r>
            <a:r>
              <a:rPr lang="en-US" altLang="ko-KR" b="1" u="sng" dirty="0" smtClean="0">
                <a:hlinkClick r:id="rId3"/>
              </a:rPr>
              <a:t>://www.youtube.com/watch?v=Ze5C4AOyQA4</a:t>
            </a:r>
            <a:r>
              <a:rPr lang="en-US" altLang="ko-KR" b="1" u="sng" dirty="0" smtClean="0">
                <a:hlinkClick r:id="rId3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44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524000"/>
            <a:ext cx="8686800" cy="41148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1</a:t>
            </a:r>
            <a:r>
              <a:rPr lang="en-US" sz="3100" dirty="0" smtClean="0">
                <a:latin typeface="Arial Rounded MT Bold" panose="020F0704030504030204" pitchFamily="34" charset="0"/>
              </a:rPr>
              <a:t>. Workbook </a:t>
            </a:r>
            <a:r>
              <a:rPr lang="en-US" sz="3100" dirty="0" smtClean="0">
                <a:latin typeface="Arial Rounded MT Bold" panose="020F0704030504030204" pitchFamily="34" charset="0"/>
              </a:rPr>
              <a:t>4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20-23</a:t>
            </a:r>
          </a:p>
          <a:p>
            <a:pPr marL="0" indent="0">
              <a:buNone/>
            </a:pPr>
            <a:endParaRPr lang="en-US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2</a:t>
            </a:r>
            <a:r>
              <a:rPr lang="en-US" sz="3100" dirty="0" smtClean="0">
                <a:latin typeface="Arial Rounded MT Bold" panose="020F0704030504030204" pitchFamily="34" charset="0"/>
              </a:rPr>
              <a:t>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tr-TR" sz="2800" dirty="0">
                <a:hlinkClick r:id="rId2"/>
              </a:rPr>
              <a:t>https://quizlet.com/_</a:t>
            </a:r>
            <a:r>
              <a:rPr lang="tr-TR" sz="2800" dirty="0" smtClean="0">
                <a:hlinkClick r:id="rId2"/>
              </a:rPr>
              <a:t>8cpbnx?x=1jqt&amp;i=2raghe</a:t>
            </a:r>
            <a:endParaRPr lang="en-US" sz="2800" dirty="0" smtClean="0"/>
          </a:p>
          <a:p>
            <a:pPr marL="0" indent="0" algn="ctr">
              <a:buNone/>
              <a:defRPr/>
            </a:pPr>
            <a:endParaRPr lang="tr-TR" sz="2800" dirty="0"/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3</a:t>
            </a:r>
            <a:r>
              <a:rPr lang="en-US" sz="3100" dirty="0" smtClean="0">
                <a:latin typeface="Arial Rounded MT Bold" panose="020F0704030504030204" pitchFamily="34" charset="0"/>
              </a:rPr>
              <a:t>. Worksheets packet</a:t>
            </a:r>
          </a:p>
          <a:p>
            <a:pPr marL="0" indent="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  <a:endParaRPr lang="en-US" altLang="ko-KR" sz="1600" dirty="0" smtClean="0">
              <a:solidFill>
                <a:srgbClr val="FF0000"/>
              </a:solidFill>
              <a:latin typeface="Arial Rounded MT Bold" panose="020F0704030504030204" pitchFamily="34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</a:t>
            </a:r>
            <a:r>
              <a:rPr lang="en-US" sz="3100" dirty="0" smtClean="0">
                <a:latin typeface="Arial Rounded MT Bold" panose="020F0704030504030204" pitchFamily="34" charset="0"/>
              </a:rPr>
              <a:t> 4. 4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반복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학습하기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1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1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" grpId="1" uiExpand="1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8096250" cy="5099888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20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1222" t="19713" r="9301" b="1437"/>
          <a:stretch/>
        </p:blipFill>
        <p:spPr>
          <a:xfrm>
            <a:off x="1447800" y="0"/>
            <a:ext cx="76962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92"/>
          <a:stretch/>
        </p:blipFill>
        <p:spPr>
          <a:xfrm>
            <a:off x="738187" y="1295400"/>
            <a:ext cx="7886700" cy="352795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-7620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20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656" y="586401"/>
            <a:ext cx="5802744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-7620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21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846"/>
          <a:stretch/>
        </p:blipFill>
        <p:spPr>
          <a:xfrm>
            <a:off x="1524000" y="152400"/>
            <a:ext cx="7620000" cy="6199307"/>
          </a:xfrm>
          <a:prstGeom prst="rect">
            <a:avLst/>
          </a:prstGeom>
        </p:spPr>
      </p:pic>
      <p:sp>
        <p:nvSpPr>
          <p:cNvPr id="7" name="Flowchart: Connector 6"/>
          <p:cNvSpPr/>
          <p:nvPr/>
        </p:nvSpPr>
        <p:spPr>
          <a:xfrm>
            <a:off x="4988651" y="2738011"/>
            <a:ext cx="692727" cy="17526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5740404" y="1106638"/>
            <a:ext cx="762000" cy="25146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2503543" y="3658459"/>
            <a:ext cx="1525155" cy="75570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 rot="5400000">
            <a:off x="2408556" y="248024"/>
            <a:ext cx="918913" cy="250670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6608"/>
          <a:stretch/>
        </p:blipFill>
        <p:spPr>
          <a:xfrm>
            <a:off x="990600" y="829447"/>
            <a:ext cx="7467600" cy="5116373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2258724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21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05200" y="1905000"/>
            <a:ext cx="2971800" cy="1143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505200" y="3048000"/>
            <a:ext cx="2971800" cy="2286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581400" y="1905001"/>
            <a:ext cx="2895600" cy="22859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581400" y="4190999"/>
            <a:ext cx="2895600" cy="11833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8659"/>
          <a:stretch/>
        </p:blipFill>
        <p:spPr>
          <a:xfrm>
            <a:off x="1676400" y="169515"/>
            <a:ext cx="6950807" cy="6184501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1649124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22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2433" y="304904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ㄱ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2600" y="9906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ㅅ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3861" y="1827234"/>
            <a:ext cx="572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ㅇ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91337" y="4145339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ㅇ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62600" y="5364649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ㅅ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91129" y="2012961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ㅅ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67460" y="3153127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ㅈ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67460" y="5260068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ㄱ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62958" y="93195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ㄱ</a:t>
            </a:r>
            <a:r>
              <a:rPr lang="ko-KR" altLang="en-US" sz="4400" b="1" dirty="0" smtClean="0">
                <a:solidFill>
                  <a:srgbClr val="FF0000"/>
                </a:solidFill>
              </a:rPr>
              <a:t>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51312" y="4238757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ㅈ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7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20" grpId="0"/>
      <p:bldP spid="22" grpId="0"/>
      <p:bldP spid="12" grpId="0"/>
      <p:bldP spid="14" grpId="0"/>
      <p:bldP spid="16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4" y="1126836"/>
            <a:ext cx="9144000" cy="5246994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7515"/>
            <a:ext cx="1011381" cy="11505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36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2962" r="1040" b="11019"/>
          <a:stretch/>
        </p:blipFill>
        <p:spPr>
          <a:xfrm>
            <a:off x="1018309" y="-7515"/>
            <a:ext cx="8143568" cy="11485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0177" b="15157"/>
          <a:stretch/>
        </p:blipFill>
        <p:spPr>
          <a:xfrm>
            <a:off x="4095731" y="1158072"/>
            <a:ext cx="4819669" cy="127996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Oval 5"/>
          <p:cNvSpPr/>
          <p:nvPr/>
        </p:nvSpPr>
        <p:spPr>
          <a:xfrm>
            <a:off x="1833507" y="3827149"/>
            <a:ext cx="283885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535382" y="4955303"/>
            <a:ext cx="415636" cy="29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986761" y="3128148"/>
            <a:ext cx="312274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33733" y="3361074"/>
            <a:ext cx="415636" cy="29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564876" y="4622227"/>
            <a:ext cx="415636" cy="29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017965" y="5076276"/>
            <a:ext cx="377851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78478" y="5808611"/>
            <a:ext cx="457200" cy="248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126"/>
          <a:stretch/>
        </p:blipFill>
        <p:spPr>
          <a:xfrm>
            <a:off x="1752600" y="218366"/>
            <a:ext cx="6515100" cy="5919787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1572924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22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2468" y="156278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ㅋ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70142" y="361368"/>
            <a:ext cx="831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b="1" dirty="0">
                <a:solidFill>
                  <a:srgbClr val="FF0000"/>
                </a:solidFill>
              </a:rPr>
              <a:t>ㄷ</a:t>
            </a:r>
            <a:r>
              <a:rPr lang="ko-KR" altLang="en-US" sz="3500" b="1" dirty="0" smtClean="0">
                <a:solidFill>
                  <a:srgbClr val="FF0000"/>
                </a:solidFill>
              </a:rPr>
              <a:t>  </a:t>
            </a:r>
            <a:endParaRPr lang="en-US" sz="35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27659" y="1580400"/>
            <a:ext cx="520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ㅇ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14278" y="272413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ㅅ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00347" y="3887966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ㅋ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6219" y="1592893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ㅋ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5926" y="2616455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ㅈ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25784" y="391922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ㅁ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7149" y="401384"/>
            <a:ext cx="755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ㅈ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32418" y="2636318"/>
            <a:ext cx="554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ㅇ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31071" y="3905618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ㄹ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3400" y="4949988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ㅅ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3138" y="4930477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ㅇ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36290" y="507568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ㅌ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00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20" grpId="0"/>
      <p:bldP spid="22" grpId="0"/>
      <p:bldP spid="12" grpId="0"/>
      <p:bldP spid="14" grpId="0"/>
      <p:bldP spid="16" grpId="0"/>
      <p:bldP spid="19" grpId="0"/>
      <p:bldP spid="21" grpId="0"/>
      <p:bldP spid="23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638"/>
          <a:stretch/>
        </p:blipFill>
        <p:spPr>
          <a:xfrm>
            <a:off x="1036782" y="136236"/>
            <a:ext cx="7858944" cy="6199307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272" y="0"/>
            <a:ext cx="1480728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23</a:t>
            </a:r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P. 23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1"/>
            <a:ext cx="8828857" cy="4876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 smtClean="0"/>
              <a:t>)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한글이 야호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b="1" u="sng" dirty="0">
                <a:hlinkClick r:id="rId2"/>
              </a:rPr>
              <a:t>https://</a:t>
            </a:r>
            <a:r>
              <a:rPr lang="en-US" altLang="ko-KR" sz="2400" b="1" u="sng" dirty="0" smtClean="0">
                <a:hlinkClick r:id="rId2"/>
              </a:rPr>
              <a:t>www.youtube.com/watch?v=UKp7mIcTtXo&amp;t=551s</a:t>
            </a:r>
            <a:endParaRPr lang="en-US" altLang="ko-KR" sz="2400" b="1" u="sng" dirty="0" smtClean="0"/>
          </a:p>
          <a:p>
            <a:pPr marL="0" indent="0">
              <a:buNone/>
            </a:pPr>
            <a:endParaRPr lang="en-US" altLang="ko-KR" sz="2400" b="1" u="sng" dirty="0" smtClean="0"/>
          </a:p>
          <a:p>
            <a:pPr marL="0" indent="0">
              <a:buNone/>
            </a:pPr>
            <a:r>
              <a:rPr lang="en-US" altLang="ko-KR" sz="2400" dirty="0" smtClean="0"/>
              <a:t>•</a:t>
            </a:r>
            <a:r>
              <a:rPr lang="ko-KR" altLang="en-US" sz="2400" dirty="0" smtClean="0"/>
              <a:t>베이직 코리안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b="1" u="sng" dirty="0">
                <a:hlinkClick r:id="rId3"/>
              </a:rPr>
              <a:t>https://www.youtube.com/watch?v=Ze5C4AOyQA4</a:t>
            </a:r>
            <a:endParaRPr lang="en-US" altLang="ko-KR" sz="2400" b="1" u="sng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68" y="1157711"/>
            <a:ext cx="8993855" cy="523083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37437" cy="11080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37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2962" r="1040" b="11019"/>
          <a:stretch/>
        </p:blipFill>
        <p:spPr>
          <a:xfrm>
            <a:off x="990600" y="49655"/>
            <a:ext cx="8143568" cy="10933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0177" b="15157"/>
          <a:stretch/>
        </p:blipFill>
        <p:spPr>
          <a:xfrm>
            <a:off x="4343400" y="835038"/>
            <a:ext cx="4703618" cy="10668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Oval 5"/>
          <p:cNvSpPr/>
          <p:nvPr/>
        </p:nvSpPr>
        <p:spPr>
          <a:xfrm>
            <a:off x="2286000" y="1841873"/>
            <a:ext cx="457200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590800" y="4107851"/>
            <a:ext cx="457200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458494" y="5973125"/>
            <a:ext cx="457200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7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카메라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케이크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의자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주사위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/>
              <a:t>개</a:t>
            </a: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191000" cy="39624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</a:rPr>
              <a:t>c</a:t>
            </a:r>
            <a:r>
              <a:rPr lang="en-US" sz="4800" b="1" dirty="0" smtClean="0">
                <a:solidFill>
                  <a:srgbClr val="FF0000"/>
                </a:solidFill>
              </a:rPr>
              <a:t>amera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cake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chair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dice</a:t>
            </a:r>
            <a:endParaRPr lang="en-US" sz="4800" b="1" dirty="0"/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dog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953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36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08364" y="1343787"/>
            <a:ext cx="2895600" cy="42672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돼지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과자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시계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스웨터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샤워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 marL="0" indent="0">
              <a:lnSpc>
                <a:spcPct val="110000"/>
              </a:lnSpc>
              <a:buNone/>
            </a:pPr>
            <a:endParaRPr lang="en-US" altLang="ko-KR" sz="4400" b="1" dirty="0" smtClean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 marL="0" indent="0">
              <a:buNone/>
            </a:pPr>
            <a:endParaRPr lang="en-US" altLang="ko-KR" sz="4000" b="1" dirty="0" smtClean="0"/>
          </a:p>
          <a:p>
            <a:endParaRPr lang="en-US" sz="4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114800" y="1198314"/>
            <a:ext cx="3962400" cy="4419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pig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snack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clock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sweater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shower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876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52-53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4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en-US" altLang="ko-KR" sz="4000" dirty="0" smtClean="0"/>
              <a:t>4</a:t>
            </a:r>
            <a:r>
              <a:rPr kumimoji="1" lang="ko-KR" altLang="en-US" sz="4000" dirty="0" smtClean="0"/>
              <a:t>과 </a:t>
            </a:r>
            <a:r>
              <a:rPr kumimoji="1" lang="ko-KR" altLang="en-US" sz="4000" dirty="0" smtClean="0"/>
              <a:t>단어 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모음</a:t>
            </a:r>
            <a:r>
              <a:rPr kumimoji="1" lang="en-US" altLang="ko-KR" sz="4000" b="1" dirty="0"/>
              <a:t>2</a:t>
            </a:r>
            <a:endParaRPr kumimoji="1" lang="en-US" altLang="ko-KR" sz="4000" b="1" dirty="0" smtClean="0"/>
          </a:p>
          <a:p>
            <a:pPr marL="0" indent="0" algn="ctr">
              <a:buNone/>
              <a:defRPr/>
            </a:pPr>
            <a:r>
              <a:rPr lang="tr-TR" dirty="0" smtClean="0">
                <a:hlinkClick r:id="rId3"/>
              </a:rPr>
              <a:t>https://quizlet.com/_8cpbnx?x=1jqt&amp;i=2raghe</a:t>
            </a: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13673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이중 모음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20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721809"/>
              </p:ext>
            </p:extLst>
          </p:nvPr>
        </p:nvGraphicFramePr>
        <p:xfrm>
          <a:off x="762000" y="1219200"/>
          <a:ext cx="7772399" cy="457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96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10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1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10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596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30525">
                <a:tc>
                  <a:txBody>
                    <a:bodyPr/>
                    <a:lstStyle/>
                    <a:p>
                      <a:pPr marL="5715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ㅐ</a:t>
                      </a:r>
                      <a:endParaRPr lang="en-US" sz="4500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ㅒ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ㅔ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ㅖ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ㅢ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09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ㅘ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ㅝ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ㅟ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3051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ㅚ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ㅙ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ㅞ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3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38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35667" y="13673"/>
            <a:ext cx="73914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4000" b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이중 모음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370147"/>
              </p:ext>
            </p:extLst>
          </p:nvPr>
        </p:nvGraphicFramePr>
        <p:xfrm>
          <a:off x="457200" y="838200"/>
          <a:ext cx="8153401" cy="51816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20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23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02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40229">
                <a:tc>
                  <a:txBody>
                    <a:bodyPr/>
                    <a:lstStyle/>
                    <a:p>
                      <a:pPr marL="5715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ㅒ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ㅣ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ㅐ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ㅒ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얘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걔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ㅖ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ㅣ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ㅔ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ㅖ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예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계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ㅘ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ㅗ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ㅏ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ㅘ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tabLst/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와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과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ㅝ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ㅜ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ㅓ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ㅝ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워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궈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ㅟ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ㅜ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ㅣ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ㅟ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위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귀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ㅚ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ㅗ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ㅣ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ㅚ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외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괴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40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ㅢ</a:t>
                      </a:r>
                      <a:endParaRPr sz="40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5781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ㅡ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ㅣ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3500" spc="-45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500" spc="0" dirty="0" smtClean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ㅢ</a:t>
                      </a:r>
                      <a:endParaRPr sz="3500" dirty="0">
                        <a:solidFill>
                          <a:srgbClr val="FF0000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의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3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긔</a:t>
                      </a:r>
                      <a:endParaRPr sz="3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94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11437</TotalTime>
  <Words>934</Words>
  <Application>Microsoft Office PowerPoint</Application>
  <PresentationFormat>On-screen Show (4:3)</PresentationFormat>
  <Paragraphs>408</Paragraphs>
  <Slides>34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</vt:lpstr>
      <vt:lpstr>Wingdings</vt:lpstr>
      <vt:lpstr>Malgun Gothic</vt:lpstr>
      <vt:lpstr>Arial Rounded MT Bold</vt:lpstr>
      <vt:lpstr>Malgun Gothic (Body)</vt:lpstr>
      <vt:lpstr>Malgun Gothic</vt:lpstr>
      <vt:lpstr>Calibri</vt:lpstr>
      <vt:lpstr>Arial Unicode MS</vt:lpstr>
      <vt:lpstr>돋움</vt:lpstr>
      <vt:lpstr>Times New Roman</vt:lpstr>
      <vt:lpstr>Gulim</vt:lpstr>
      <vt:lpstr>Office Theme</vt:lpstr>
      <vt:lpstr>     재외동포를 위한 한국어 (영어권)   1-1 </vt:lpstr>
      <vt:lpstr>재외동포를 위한 한국어 1-1   4과 모음 2    </vt:lpstr>
      <vt:lpstr>PowerPoint Presentation</vt:lpstr>
      <vt:lpstr>PowerPoint Presentation</vt:lpstr>
      <vt:lpstr>PowerPoint Presentation</vt:lpstr>
      <vt:lpstr>PowerPoint Presentation</vt:lpstr>
      <vt:lpstr>4과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받침 게임과 이중 모음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456</cp:revision>
  <dcterms:created xsi:type="dcterms:W3CDTF">2017-12-01T18:31:09Z</dcterms:created>
  <dcterms:modified xsi:type="dcterms:W3CDTF">2020-07-04T01:56:37Z</dcterms:modified>
</cp:coreProperties>
</file>